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nva Sans" panose="020B0604020202020204" charset="0"/>
      <p:regular r:id="rId26"/>
    </p:embeddedFont>
    <p:embeddedFont>
      <p:font typeface="Canva Sans Bold" panose="020B0604020202020204" charset="0"/>
      <p:regular r:id="rId27"/>
    </p:embeddedFont>
    <p:embeddedFont>
      <p:font typeface="Shrikhand" panose="020B0604020202020204" charset="0"/>
      <p:regular r:id="rId28"/>
    </p:embeddedFont>
    <p:embeddedFont>
      <p:font typeface="Times New Roman Bold"/>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759"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rehanair08.github.io/Gene-Stability-Predictor-/"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39814" y="2590851"/>
            <a:ext cx="9374939" cy="2295525"/>
          </a:xfrm>
          <a:prstGeom prst="rect">
            <a:avLst/>
          </a:prstGeom>
        </p:spPr>
        <p:txBody>
          <a:bodyPr lIns="0" tIns="0" rIns="0" bIns="0" rtlCol="0" anchor="t">
            <a:spAutoFit/>
          </a:bodyPr>
          <a:lstStyle/>
          <a:p>
            <a:pPr algn="ctr">
              <a:lnSpc>
                <a:spcPts val="8520"/>
              </a:lnSpc>
            </a:pPr>
            <a:r>
              <a:rPr lang="en-US" sz="7100" b="1">
                <a:solidFill>
                  <a:srgbClr val="153969"/>
                </a:solidFill>
                <a:latin typeface="Times New Roman Bold"/>
                <a:ea typeface="Times New Roman Bold"/>
                <a:cs typeface="Times New Roman Bold"/>
                <a:sym typeface="Times New Roman Bold"/>
              </a:rPr>
              <a:t>Mutation Rate Analysis and Gene Engineering</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7" name="Freeform 7"/>
          <p:cNvSpPr/>
          <p:nvPr/>
        </p:nvSpPr>
        <p:spPr>
          <a:xfrm>
            <a:off x="14411164" y="134057"/>
            <a:ext cx="3691331" cy="991780"/>
          </a:xfrm>
          <a:custGeom>
            <a:avLst/>
            <a:gdLst/>
            <a:ahLst/>
            <a:cxnLst/>
            <a:rect l="l" t="t" r="r" b="b"/>
            <a:pathLst>
              <a:path w="3691331" h="991780">
                <a:moveTo>
                  <a:pt x="0" y="0"/>
                </a:moveTo>
                <a:lnTo>
                  <a:pt x="3691331" y="0"/>
                </a:lnTo>
                <a:lnTo>
                  <a:pt x="3691331" y="991780"/>
                </a:lnTo>
                <a:lnTo>
                  <a:pt x="0" y="991780"/>
                </a:lnTo>
                <a:lnTo>
                  <a:pt x="0" y="0"/>
                </a:lnTo>
                <a:close/>
              </a:path>
            </a:pathLst>
          </a:custGeom>
          <a:blipFill>
            <a:blip r:embed="rId4"/>
            <a:stretch>
              <a:fillRect t="-19605" b="-19605"/>
            </a:stretch>
          </a:blipFill>
        </p:spPr>
      </p:sp>
      <p:sp>
        <p:nvSpPr>
          <p:cNvPr id="8" name="TextBox 8"/>
          <p:cNvSpPr txBox="1"/>
          <p:nvPr/>
        </p:nvSpPr>
        <p:spPr>
          <a:xfrm>
            <a:off x="10019529" y="4875491"/>
            <a:ext cx="5015508" cy="647597"/>
          </a:xfrm>
          <a:prstGeom prst="rect">
            <a:avLst/>
          </a:prstGeom>
        </p:spPr>
        <p:txBody>
          <a:bodyPr lIns="0" tIns="0" rIns="0" bIns="0" rtlCol="0" anchor="t">
            <a:spAutoFit/>
          </a:bodyPr>
          <a:lstStyle/>
          <a:p>
            <a:pPr algn="ctr">
              <a:lnSpc>
                <a:spcPts val="4730"/>
              </a:lnSpc>
              <a:spcBef>
                <a:spcPct val="0"/>
              </a:spcBef>
            </a:pPr>
            <a:r>
              <a:rPr lang="en-US" sz="3379" b="1">
                <a:solidFill>
                  <a:srgbClr val="153969"/>
                </a:solidFill>
                <a:latin typeface="Times New Roman Bold"/>
                <a:ea typeface="Times New Roman Bold"/>
                <a:cs typeface="Times New Roman Bold"/>
                <a:sym typeface="Times New Roman Bold"/>
              </a:rPr>
              <a:t>24AIM112 and  24AIM115 </a:t>
            </a:r>
          </a:p>
        </p:txBody>
      </p:sp>
      <p:sp>
        <p:nvSpPr>
          <p:cNvPr id="9" name="TextBox 9"/>
          <p:cNvSpPr txBox="1"/>
          <p:nvPr/>
        </p:nvSpPr>
        <p:spPr>
          <a:xfrm>
            <a:off x="4795410" y="6957251"/>
            <a:ext cx="7344742" cy="2426160"/>
          </a:xfrm>
          <a:prstGeom prst="rect">
            <a:avLst/>
          </a:prstGeom>
        </p:spPr>
        <p:txBody>
          <a:bodyPr lIns="0" tIns="0" rIns="0" bIns="0" rtlCol="0" anchor="t">
            <a:spAutoFit/>
          </a:bodyPr>
          <a:lstStyle/>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Team Members:</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C M Prakateessh                 CB.AI.U4AIM24110 </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Mahashree C                        CB.AI.U4AIM24128</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Reha Sreekumar                   CB.AI.U4AIM24146</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Susanth Mohan Kamala       CB.AI.U4AIM24148 </a:t>
            </a:r>
          </a:p>
        </p:txBody>
      </p:sp>
      <p:sp>
        <p:nvSpPr>
          <p:cNvPr id="10" name="TextBox 10"/>
          <p:cNvSpPr txBox="1"/>
          <p:nvPr/>
        </p:nvSpPr>
        <p:spPr>
          <a:xfrm>
            <a:off x="13191592" y="7357415"/>
            <a:ext cx="4354500" cy="2497053"/>
          </a:xfrm>
          <a:prstGeom prst="rect">
            <a:avLst/>
          </a:prstGeom>
        </p:spPr>
        <p:txBody>
          <a:bodyPr lIns="0" tIns="0" rIns="0" bIns="0" rtlCol="0" anchor="t">
            <a:spAutoFit/>
          </a:bodyPr>
          <a:lstStyle/>
          <a:p>
            <a:pPr algn="l">
              <a:lnSpc>
                <a:spcPts val="3821"/>
              </a:lnSpc>
            </a:pPr>
            <a:r>
              <a:rPr lang="en-US" sz="2729" b="1">
                <a:solidFill>
                  <a:srgbClr val="153969"/>
                </a:solidFill>
                <a:latin typeface="Times New Roman Bold"/>
                <a:ea typeface="Times New Roman Bold"/>
                <a:cs typeface="Times New Roman Bold"/>
                <a:sym typeface="Times New Roman Bold"/>
              </a:rPr>
              <a:t>Guide:</a:t>
            </a:r>
          </a:p>
          <a:p>
            <a:pPr algn="l">
              <a:lnSpc>
                <a:spcPts val="3821"/>
              </a:lnSpc>
            </a:pPr>
            <a:r>
              <a:rPr lang="en-US" sz="2729" b="1">
                <a:solidFill>
                  <a:srgbClr val="153969"/>
                </a:solidFill>
                <a:latin typeface="Times New Roman Bold"/>
                <a:ea typeface="Times New Roman Bold"/>
                <a:cs typeface="Times New Roman Bold"/>
                <a:sym typeface="Times New Roman Bold"/>
              </a:rPr>
              <a:t>Dr. Kelath Murali Manoj </a:t>
            </a:r>
          </a:p>
          <a:p>
            <a:pPr algn="l">
              <a:lnSpc>
                <a:spcPts val="3821"/>
              </a:lnSpc>
            </a:pPr>
            <a:r>
              <a:rPr lang="en-US" sz="2729" b="1">
                <a:solidFill>
                  <a:srgbClr val="153969"/>
                </a:solidFill>
                <a:latin typeface="Times New Roman Bold"/>
                <a:ea typeface="Times New Roman Bold"/>
                <a:cs typeface="Times New Roman Bold"/>
                <a:sym typeface="Times New Roman Bold"/>
              </a:rPr>
              <a:t> Mrs. Reshma sanal</a:t>
            </a:r>
          </a:p>
          <a:p>
            <a:pPr algn="l">
              <a:lnSpc>
                <a:spcPts val="3821"/>
              </a:lnSpc>
            </a:pPr>
            <a:r>
              <a:rPr lang="en-US" sz="2729" b="1">
                <a:solidFill>
                  <a:srgbClr val="153969"/>
                </a:solidFill>
                <a:latin typeface="Times New Roman Bold"/>
                <a:ea typeface="Times New Roman Bold"/>
                <a:cs typeface="Times New Roman Bold"/>
                <a:sym typeface="Times New Roman Bold"/>
              </a:rPr>
              <a:t> Dr. Neelesh Ashok</a:t>
            </a:r>
          </a:p>
          <a:p>
            <a:pPr algn="ctr">
              <a:lnSpc>
                <a:spcPts val="4412"/>
              </a:lnSpc>
            </a:pPr>
            <a:endParaRPr lang="en-US" sz="2729" b="1">
              <a:solidFill>
                <a:srgbClr val="153969"/>
              </a:solidFill>
              <a:latin typeface="Times New Roman Bold"/>
              <a:ea typeface="Times New Roman Bold"/>
              <a:cs typeface="Times New Roman Bold"/>
              <a:sym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2340491"/>
            <a:chOff x="0" y="0"/>
            <a:chExt cx="24384000" cy="3120655"/>
          </a:xfrm>
        </p:grpSpPr>
        <p:pic>
          <p:nvPicPr>
            <p:cNvPr id="6" name="Picture 6"/>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8" name="Freeform 8"/>
          <p:cNvSpPr/>
          <p:nvPr/>
        </p:nvSpPr>
        <p:spPr>
          <a:xfrm>
            <a:off x="72639" y="2594732"/>
            <a:ext cx="18142721" cy="7692268"/>
          </a:xfrm>
          <a:custGeom>
            <a:avLst/>
            <a:gdLst/>
            <a:ahLst/>
            <a:cxnLst/>
            <a:rect l="l" t="t" r="r" b="b"/>
            <a:pathLst>
              <a:path w="18142721" h="7692268">
                <a:moveTo>
                  <a:pt x="0" y="0"/>
                </a:moveTo>
                <a:lnTo>
                  <a:pt x="18142722" y="0"/>
                </a:lnTo>
                <a:lnTo>
                  <a:pt x="18142722" y="7692268"/>
                </a:lnTo>
                <a:lnTo>
                  <a:pt x="0" y="7692268"/>
                </a:lnTo>
                <a:lnTo>
                  <a:pt x="0" y="0"/>
                </a:lnTo>
                <a:close/>
              </a:path>
            </a:pathLst>
          </a:custGeom>
          <a:blipFill>
            <a:blip r:embed="rId3"/>
            <a:stretch>
              <a:fillRect t="-2307" r="-1937" b="-17304"/>
            </a:stretch>
          </a:blipFill>
        </p:spPr>
      </p:sp>
      <p:sp>
        <p:nvSpPr>
          <p:cNvPr id="9" name="TextBox 9"/>
          <p:cNvSpPr txBox="1"/>
          <p:nvPr/>
        </p:nvSpPr>
        <p:spPr>
          <a:xfrm>
            <a:off x="5832932" y="412449"/>
            <a:ext cx="6622137" cy="2182283"/>
          </a:xfrm>
          <a:prstGeom prst="rect">
            <a:avLst/>
          </a:prstGeom>
        </p:spPr>
        <p:txBody>
          <a:bodyPr lIns="0" tIns="0" rIns="0" bIns="0" rtlCol="0" anchor="t">
            <a:spAutoFit/>
          </a:bodyPr>
          <a:lstStyle/>
          <a:p>
            <a:pPr algn="ctr">
              <a:lnSpc>
                <a:spcPts val="8270"/>
              </a:lnSpc>
            </a:pPr>
            <a:r>
              <a:rPr lang="en-US" sz="5907" b="1">
                <a:solidFill>
                  <a:srgbClr val="FFFFFF"/>
                </a:solidFill>
                <a:latin typeface="Times New Roman Bold"/>
                <a:ea typeface="Times New Roman Bold"/>
                <a:cs typeface="Times New Roman Bold"/>
                <a:sym typeface="Times New Roman Bold"/>
              </a:rPr>
              <a:t>Phylogenetic Tree</a:t>
            </a:r>
          </a:p>
          <a:p>
            <a:pPr algn="l">
              <a:lnSpc>
                <a:spcPts val="8412"/>
              </a:lnSpc>
            </a:pPr>
            <a:endParaRPr lang="en-US" sz="5907" b="1">
              <a:solidFill>
                <a:srgbClr val="FFFFFF"/>
              </a:solidFill>
              <a:latin typeface="Times New Roman Bold"/>
              <a:ea typeface="Times New Roman Bold"/>
              <a:cs typeface="Times New Roman Bold"/>
              <a:sym typeface="Times New Rom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8" name="TextBox 8"/>
          <p:cNvSpPr txBox="1"/>
          <p:nvPr/>
        </p:nvSpPr>
        <p:spPr>
          <a:xfrm>
            <a:off x="1963039" y="4456430"/>
            <a:ext cx="14361922" cy="1136016"/>
          </a:xfrm>
          <a:prstGeom prst="rect">
            <a:avLst/>
          </a:prstGeom>
        </p:spPr>
        <p:txBody>
          <a:bodyPr lIns="0" tIns="0" rIns="0" bIns="0" rtlCol="0" anchor="t">
            <a:spAutoFit/>
          </a:bodyPr>
          <a:lstStyle/>
          <a:p>
            <a:pPr algn="just">
              <a:lnSpc>
                <a:spcPts val="8259"/>
              </a:lnSpc>
            </a:pPr>
            <a:r>
              <a:rPr lang="en-US" sz="5899" b="1">
                <a:solidFill>
                  <a:srgbClr val="FFFFFF"/>
                </a:solidFill>
                <a:latin typeface="Times New Roman Bold"/>
                <a:ea typeface="Times New Roman Bold"/>
                <a:cs typeface="Times New Roman Bold"/>
                <a:sym typeface="Times New Roman Bold"/>
              </a:rPr>
              <a:t>Confusion Matrix of Mutation Rate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1465" y="114531"/>
            <a:ext cx="11647359" cy="10172469"/>
          </a:xfrm>
          <a:custGeom>
            <a:avLst/>
            <a:gdLst/>
            <a:ahLst/>
            <a:cxnLst/>
            <a:rect l="l" t="t" r="r" b="b"/>
            <a:pathLst>
              <a:path w="11647359" h="10172469">
                <a:moveTo>
                  <a:pt x="0" y="0"/>
                </a:moveTo>
                <a:lnTo>
                  <a:pt x="11647359" y="0"/>
                </a:lnTo>
                <a:lnTo>
                  <a:pt x="11647359" y="10172469"/>
                </a:lnTo>
                <a:lnTo>
                  <a:pt x="0" y="10172469"/>
                </a:lnTo>
                <a:lnTo>
                  <a:pt x="0" y="0"/>
                </a:lnTo>
                <a:close/>
              </a:path>
            </a:pathLst>
          </a:custGeom>
          <a:blipFill>
            <a:blip r:embed="rId2"/>
            <a:stretch>
              <a:fillRect t="-149" r="-485" b="-370"/>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8" name="TextBox 8"/>
          <p:cNvSpPr txBox="1"/>
          <p:nvPr/>
        </p:nvSpPr>
        <p:spPr>
          <a:xfrm>
            <a:off x="804214" y="4456430"/>
            <a:ext cx="16679572" cy="1136016"/>
          </a:xfrm>
          <a:prstGeom prst="rect">
            <a:avLst/>
          </a:prstGeom>
        </p:spPr>
        <p:txBody>
          <a:bodyPr lIns="0" tIns="0" rIns="0" bIns="0" rtlCol="0" anchor="t">
            <a:spAutoFit/>
          </a:bodyPr>
          <a:lstStyle/>
          <a:p>
            <a:pPr algn="ctr">
              <a:lnSpc>
                <a:spcPts val="8259"/>
              </a:lnSpc>
            </a:pPr>
            <a:r>
              <a:rPr lang="en-US" sz="5899" b="1">
                <a:solidFill>
                  <a:srgbClr val="FFFFFF"/>
                </a:solidFill>
                <a:latin typeface="Times New Roman Bold"/>
                <a:ea typeface="Times New Roman Bold"/>
                <a:cs typeface="Times New Roman Bold"/>
                <a:sym typeface="Times New Roman Bold"/>
              </a:rPr>
              <a:t>Confusion Matrix of Evolutionary Rate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06667" y="847420"/>
            <a:ext cx="10674666" cy="8592160"/>
          </a:xfrm>
          <a:custGeom>
            <a:avLst/>
            <a:gdLst/>
            <a:ahLst/>
            <a:cxnLst/>
            <a:rect l="l" t="t" r="r" b="b"/>
            <a:pathLst>
              <a:path w="10674666" h="8592160">
                <a:moveTo>
                  <a:pt x="0" y="0"/>
                </a:moveTo>
                <a:lnTo>
                  <a:pt x="10674666" y="0"/>
                </a:lnTo>
                <a:lnTo>
                  <a:pt x="10674666" y="8592160"/>
                </a:lnTo>
                <a:lnTo>
                  <a:pt x="0" y="8592160"/>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id="8" name="TextBox 8"/>
          <p:cNvSpPr txBox="1"/>
          <p:nvPr/>
        </p:nvSpPr>
        <p:spPr>
          <a:xfrm>
            <a:off x="5112060" y="4456430"/>
            <a:ext cx="8063880" cy="1136016"/>
          </a:xfrm>
          <a:prstGeom prst="rect">
            <a:avLst/>
          </a:prstGeom>
        </p:spPr>
        <p:txBody>
          <a:bodyPr lIns="0" tIns="0" rIns="0" bIns="0" rtlCol="0" anchor="t">
            <a:spAutoFit/>
          </a:bodyPr>
          <a:lstStyle/>
          <a:p>
            <a:pPr algn="ctr">
              <a:lnSpc>
                <a:spcPts val="8259"/>
              </a:lnSpc>
            </a:pPr>
            <a:r>
              <a:rPr lang="en-US" sz="5899" b="1">
                <a:solidFill>
                  <a:srgbClr val="FFFFFF"/>
                </a:solidFill>
                <a:latin typeface="Times New Roman Bold"/>
                <a:ea typeface="Times New Roman Bold"/>
                <a:cs typeface="Times New Roman Bold"/>
                <a:sym typeface="Times New Roman Bold"/>
              </a:rPr>
              <a:t>Predicting Gene Stability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3" name="Freeform 3"/>
          <p:cNvSpPr/>
          <p:nvPr/>
        </p:nvSpPr>
        <p:spPr>
          <a:xfrm>
            <a:off x="1107271" y="657766"/>
            <a:ext cx="16073457" cy="4485734"/>
          </a:xfrm>
          <a:custGeom>
            <a:avLst/>
            <a:gdLst/>
            <a:ahLst/>
            <a:cxnLst/>
            <a:rect l="l" t="t" r="r" b="b"/>
            <a:pathLst>
              <a:path w="16073457" h="4485734">
                <a:moveTo>
                  <a:pt x="0" y="0"/>
                </a:moveTo>
                <a:lnTo>
                  <a:pt x="16073458" y="0"/>
                </a:lnTo>
                <a:lnTo>
                  <a:pt x="16073458" y="4485734"/>
                </a:lnTo>
                <a:lnTo>
                  <a:pt x="0" y="4485734"/>
                </a:lnTo>
                <a:lnTo>
                  <a:pt x="0" y="0"/>
                </a:lnTo>
                <a:close/>
              </a:path>
            </a:pathLst>
          </a:custGeom>
          <a:blipFill>
            <a:blip r:embed="rId2"/>
            <a:stretch>
              <a:fillRect l="-208" r="-208"/>
            </a:stretch>
          </a:blipFill>
        </p:spPr>
      </p:sp>
      <p:sp>
        <p:nvSpPr>
          <p:cNvPr id="4" name="Freeform 4"/>
          <p:cNvSpPr/>
          <p:nvPr/>
        </p:nvSpPr>
        <p:spPr>
          <a:xfrm>
            <a:off x="4862850" y="5864130"/>
            <a:ext cx="8562300" cy="3695795"/>
          </a:xfrm>
          <a:custGeom>
            <a:avLst/>
            <a:gdLst/>
            <a:ahLst/>
            <a:cxnLst/>
            <a:rect l="l" t="t" r="r" b="b"/>
            <a:pathLst>
              <a:path w="8562300" h="3695795">
                <a:moveTo>
                  <a:pt x="0" y="0"/>
                </a:moveTo>
                <a:lnTo>
                  <a:pt x="8562300" y="0"/>
                </a:lnTo>
                <a:lnTo>
                  <a:pt x="8562300" y="3695795"/>
                </a:lnTo>
                <a:lnTo>
                  <a:pt x="0" y="3695795"/>
                </a:lnTo>
                <a:lnTo>
                  <a:pt x="0" y="0"/>
                </a:lnTo>
                <a:close/>
              </a:path>
            </a:pathLst>
          </a:custGeom>
          <a:blipFill>
            <a:blip r:embed="rId3"/>
            <a:stretch>
              <a:fillRect l="-741" r="-6807"/>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5974" y="114300"/>
            <a:ext cx="14120701" cy="858377"/>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Times New Roman Bold"/>
                <a:ea typeface="Times New Roman Bold"/>
                <a:cs typeface="Times New Roman Bold"/>
                <a:sym typeface="Times New Roman Bold"/>
              </a:rPr>
              <a:t>User Interface for Predicting Gene Stability</a:t>
            </a:r>
          </a:p>
        </p:txBody>
      </p:sp>
      <p:grpSp>
        <p:nvGrpSpPr>
          <p:cNvPr id="3" name="Group 3"/>
          <p:cNvGrpSpPr/>
          <p:nvPr/>
        </p:nvGrpSpPr>
        <p:grpSpPr>
          <a:xfrm rot="-10800000">
            <a:off x="-228602" y="-876300"/>
            <a:ext cx="19509851" cy="2095500"/>
            <a:chOff x="-1606799" y="-320285"/>
            <a:chExt cx="27362945" cy="2794000"/>
          </a:xfrm>
        </p:grpSpPr>
        <p:sp>
          <p:nvSpPr>
            <p:cNvPr id="4" name="AutoShape 4"/>
            <p:cNvSpPr/>
            <p:nvPr/>
          </p:nvSpPr>
          <p:spPr>
            <a:xfrm>
              <a:off x="-1606799" y="-320285"/>
              <a:ext cx="27362945" cy="2794000"/>
            </a:xfrm>
            <a:prstGeom prst="rect">
              <a:avLst/>
            </a:prstGeom>
            <a:solidFill>
              <a:srgbClr val="153969">
                <a:alpha val="13725"/>
              </a:srgbClr>
            </a:solidFill>
          </p:spPr>
          <p:txBody>
            <a:bodyPr/>
            <a:lstStyle/>
            <a:p>
              <a:endParaRPr lang="en-IN" dirty="0"/>
            </a:p>
          </p:txBody>
        </p:sp>
      </p:grpSp>
      <p:sp>
        <p:nvSpPr>
          <p:cNvPr id="5" name="Freeform 5"/>
          <p:cNvSpPr/>
          <p:nvPr/>
        </p:nvSpPr>
        <p:spPr>
          <a:xfrm>
            <a:off x="228600" y="1333500"/>
            <a:ext cx="17936285" cy="7414137"/>
          </a:xfrm>
          <a:custGeom>
            <a:avLst/>
            <a:gdLst/>
            <a:ahLst/>
            <a:cxnLst/>
            <a:rect l="l" t="t" r="r" b="b"/>
            <a:pathLst>
              <a:path w="17936285" h="7414137">
                <a:moveTo>
                  <a:pt x="0" y="0"/>
                </a:moveTo>
                <a:lnTo>
                  <a:pt x="17936284" y="0"/>
                </a:lnTo>
                <a:lnTo>
                  <a:pt x="17936284" y="7414138"/>
                </a:lnTo>
                <a:lnTo>
                  <a:pt x="0" y="7414138"/>
                </a:lnTo>
                <a:lnTo>
                  <a:pt x="0" y="0"/>
                </a:lnTo>
                <a:close/>
              </a:path>
            </a:pathLst>
          </a:custGeom>
          <a:blipFill>
            <a:blip r:embed="rId2"/>
            <a:stretch>
              <a:fillRect t="-5188" b="-5188"/>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7" name="TextBox 7"/>
          <p:cNvSpPr txBox="1"/>
          <p:nvPr/>
        </p:nvSpPr>
        <p:spPr>
          <a:xfrm>
            <a:off x="5704586" y="9282430"/>
            <a:ext cx="6878829" cy="497841"/>
          </a:xfrm>
          <a:prstGeom prst="rect">
            <a:avLst/>
          </a:prstGeom>
        </p:spPr>
        <p:txBody>
          <a:bodyPr lIns="0" tIns="0" rIns="0" bIns="0" rtlCol="0" anchor="t">
            <a:spAutoFit/>
          </a:bodyPr>
          <a:lstStyle/>
          <a:p>
            <a:pPr algn="ctr">
              <a:lnSpc>
                <a:spcPts val="4059"/>
              </a:lnSpc>
              <a:spcBef>
                <a:spcPct val="0"/>
              </a:spcBef>
            </a:pPr>
            <a:r>
              <a:rPr lang="en-US" sz="2899" u="sng">
                <a:solidFill>
                  <a:srgbClr val="023276"/>
                </a:solidFill>
                <a:latin typeface="Canva Sans"/>
                <a:ea typeface="Canva Sans"/>
                <a:cs typeface="Canva Sans"/>
                <a:sym typeface="Canva Sans"/>
                <a:hlinkClick r:id="rId3" tooltip="https://rehanair08.github.io/Gene-Stability-Predictor-/"/>
              </a:rPr>
              <a:t>Gene Stability Predictor ext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8" name="TextBox 8"/>
          <p:cNvSpPr txBox="1"/>
          <p:nvPr/>
        </p:nvSpPr>
        <p:spPr>
          <a:xfrm>
            <a:off x="5193729" y="4456430"/>
            <a:ext cx="7900541" cy="1136016"/>
          </a:xfrm>
          <a:prstGeom prst="rect">
            <a:avLst/>
          </a:prstGeom>
        </p:spPr>
        <p:txBody>
          <a:bodyPr lIns="0" tIns="0" rIns="0" bIns="0" rtlCol="0" anchor="t">
            <a:spAutoFit/>
          </a:bodyPr>
          <a:lstStyle/>
          <a:p>
            <a:pPr algn="ctr">
              <a:lnSpc>
                <a:spcPts val="8259"/>
              </a:lnSpc>
            </a:pPr>
            <a:r>
              <a:rPr lang="en-US" sz="5899" b="1">
                <a:solidFill>
                  <a:srgbClr val="FFFFFF"/>
                </a:solidFill>
                <a:latin typeface="Times New Roman Bold"/>
                <a:ea typeface="Times New Roman Bold"/>
                <a:cs typeface="Times New Roman Bold"/>
                <a:sym typeface="Times New Roman Bold"/>
              </a:rPr>
              <a:t>Gene Editing  {CRISPR}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15759" y="60017"/>
            <a:ext cx="9456481" cy="10166967"/>
          </a:xfrm>
          <a:custGeom>
            <a:avLst/>
            <a:gdLst/>
            <a:ahLst/>
            <a:cxnLst/>
            <a:rect l="l" t="t" r="r" b="b"/>
            <a:pathLst>
              <a:path w="9456481" h="10166967">
                <a:moveTo>
                  <a:pt x="0" y="0"/>
                </a:moveTo>
                <a:lnTo>
                  <a:pt x="9456482" y="0"/>
                </a:lnTo>
                <a:lnTo>
                  <a:pt x="9456482" y="10166966"/>
                </a:lnTo>
                <a:lnTo>
                  <a:pt x="0" y="10166966"/>
                </a:lnTo>
                <a:lnTo>
                  <a:pt x="0" y="0"/>
                </a:lnTo>
                <a:close/>
              </a:path>
            </a:pathLst>
          </a:custGeom>
          <a:blipFill>
            <a:blip r:embed="rId2"/>
            <a:stretch>
              <a:fillRect l="-1942" r="-1942"/>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6872" y="2449534"/>
            <a:ext cx="8947128" cy="6511511"/>
          </a:xfrm>
          <a:prstGeom prst="rect">
            <a:avLst/>
          </a:prstGeom>
        </p:spPr>
        <p:txBody>
          <a:bodyPr lIns="0" tIns="0" rIns="0" bIns="0" rtlCol="0" anchor="t">
            <a:spAutoFit/>
          </a:bodyPr>
          <a:lstStyle/>
          <a:p>
            <a:pPr marL="727385" lvl="1" indent="-363692" algn="l">
              <a:lnSpc>
                <a:spcPts val="4716"/>
              </a:lnSpc>
              <a:buFont typeface="Arial"/>
              <a:buChar char="•"/>
            </a:pPr>
            <a:r>
              <a:rPr lang="en-US" sz="3369">
                <a:solidFill>
                  <a:srgbClr val="153969"/>
                </a:solidFill>
                <a:latin typeface="Canva Sans"/>
                <a:ea typeface="Canva Sans"/>
                <a:cs typeface="Canva Sans"/>
                <a:sym typeface="Canva Sans"/>
              </a:rPr>
              <a:t>Mutation rates influence gene stability, evolution, and genetic diversity.</a:t>
            </a:r>
          </a:p>
          <a:p>
            <a:pPr algn="l">
              <a:lnSpc>
                <a:spcPts val="4716"/>
              </a:lnSpc>
            </a:pPr>
            <a:endParaRPr lang="en-US" sz="3369">
              <a:solidFill>
                <a:srgbClr val="153969"/>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153969"/>
                </a:solidFill>
                <a:latin typeface="Canva Sans"/>
                <a:ea typeface="Canva Sans"/>
                <a:cs typeface="Canva Sans"/>
                <a:sym typeface="Canva Sans"/>
              </a:rPr>
              <a:t>High mutation rates can lead to genetic disorders and reduced gene functionality.</a:t>
            </a:r>
          </a:p>
          <a:p>
            <a:pPr algn="l">
              <a:lnSpc>
                <a:spcPts val="4716"/>
              </a:lnSpc>
            </a:pPr>
            <a:endParaRPr lang="en-US" sz="3369">
              <a:solidFill>
                <a:srgbClr val="153969"/>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153969"/>
                </a:solidFill>
                <a:latin typeface="Canva Sans"/>
                <a:ea typeface="Canva Sans"/>
                <a:cs typeface="Canva Sans"/>
                <a:sym typeface="Canva Sans"/>
              </a:rPr>
              <a:t>Understanding mutation patterns helps predict gene stability.</a:t>
            </a:r>
          </a:p>
          <a:p>
            <a:pPr algn="l">
              <a:lnSpc>
                <a:spcPts val="4716"/>
              </a:lnSpc>
            </a:pPr>
            <a:endParaRPr lang="en-US" sz="3369">
              <a:solidFill>
                <a:srgbClr val="153969"/>
              </a:solidFill>
              <a:latin typeface="Canva Sans"/>
              <a:ea typeface="Canva Sans"/>
              <a:cs typeface="Canva Sans"/>
              <a:sym typeface="Canva Sans"/>
            </a:endParaRPr>
          </a:p>
          <a:p>
            <a:pPr algn="l">
              <a:lnSpc>
                <a:spcPts val="4716"/>
              </a:lnSpc>
              <a:spcBef>
                <a:spcPct val="0"/>
              </a:spcBef>
            </a:pPr>
            <a:endParaRPr lang="en-US" sz="3369">
              <a:solidFill>
                <a:srgbClr val="153969"/>
              </a:solidFill>
              <a:latin typeface="Canva Sans"/>
              <a:ea typeface="Canva Sans"/>
              <a:cs typeface="Canva Sans"/>
              <a:sym typeface="Canva Sans"/>
            </a:endParaRPr>
          </a:p>
        </p:txBody>
      </p:sp>
      <p:grpSp>
        <p:nvGrpSpPr>
          <p:cNvPr id="3" name="Group 3"/>
          <p:cNvGrpSpPr/>
          <p:nvPr/>
        </p:nvGrpSpPr>
        <p:grpSpPr>
          <a:xfrm>
            <a:off x="9439973" y="-693948"/>
            <a:ext cx="8848027" cy="11306804"/>
            <a:chOff x="0" y="0"/>
            <a:chExt cx="2330345" cy="2977924"/>
          </a:xfrm>
        </p:grpSpPr>
        <p:sp>
          <p:nvSpPr>
            <p:cNvPr id="4" name="Freeform 4"/>
            <p:cNvSpPr/>
            <p:nvPr/>
          </p:nvSpPr>
          <p:spPr>
            <a:xfrm>
              <a:off x="0" y="0"/>
              <a:ext cx="2330345" cy="2977924"/>
            </a:xfrm>
            <a:custGeom>
              <a:avLst/>
              <a:gdLst/>
              <a:ahLst/>
              <a:cxnLst/>
              <a:rect l="l" t="t" r="r" b="b"/>
              <a:pathLst>
                <a:path w="2330345" h="2977924">
                  <a:moveTo>
                    <a:pt x="44624" y="0"/>
                  </a:moveTo>
                  <a:lnTo>
                    <a:pt x="2285720" y="0"/>
                  </a:lnTo>
                  <a:cubicBezTo>
                    <a:pt x="2297555" y="0"/>
                    <a:pt x="2308906" y="4701"/>
                    <a:pt x="2317275" y="13070"/>
                  </a:cubicBezTo>
                  <a:cubicBezTo>
                    <a:pt x="2325643" y="21439"/>
                    <a:pt x="2330345" y="32789"/>
                    <a:pt x="2330345" y="44624"/>
                  </a:cubicBezTo>
                  <a:lnTo>
                    <a:pt x="2330345" y="2933299"/>
                  </a:lnTo>
                  <a:cubicBezTo>
                    <a:pt x="2330345" y="2957945"/>
                    <a:pt x="2310366" y="2977924"/>
                    <a:pt x="2285720" y="2977924"/>
                  </a:cubicBezTo>
                  <a:lnTo>
                    <a:pt x="44624" y="2977924"/>
                  </a:lnTo>
                  <a:cubicBezTo>
                    <a:pt x="19979" y="2977924"/>
                    <a:pt x="0" y="2957945"/>
                    <a:pt x="0" y="2933299"/>
                  </a:cubicBezTo>
                  <a:lnTo>
                    <a:pt x="0" y="44624"/>
                  </a:lnTo>
                  <a:cubicBezTo>
                    <a:pt x="0" y="19979"/>
                    <a:pt x="19979" y="0"/>
                    <a:pt x="44624" y="0"/>
                  </a:cubicBezTo>
                  <a:close/>
                </a:path>
              </a:pathLst>
            </a:custGeom>
            <a:solidFill>
              <a:srgbClr val="ABC0D9"/>
            </a:solidFill>
          </p:spPr>
        </p:sp>
        <p:sp>
          <p:nvSpPr>
            <p:cNvPr id="5" name="TextBox 5"/>
            <p:cNvSpPr txBox="1"/>
            <p:nvPr/>
          </p:nvSpPr>
          <p:spPr>
            <a:xfrm>
              <a:off x="0" y="-47625"/>
              <a:ext cx="2330345" cy="3025549"/>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9823163" y="2026765"/>
            <a:ext cx="8081647" cy="5865379"/>
          </a:xfrm>
          <a:custGeom>
            <a:avLst/>
            <a:gdLst/>
            <a:ahLst/>
            <a:cxnLst/>
            <a:rect l="l" t="t" r="r" b="b"/>
            <a:pathLst>
              <a:path w="8081647" h="5865379">
                <a:moveTo>
                  <a:pt x="0" y="0"/>
                </a:moveTo>
                <a:lnTo>
                  <a:pt x="8081647" y="0"/>
                </a:lnTo>
                <a:lnTo>
                  <a:pt x="8081647" y="5865379"/>
                </a:lnTo>
                <a:lnTo>
                  <a:pt x="0" y="5865379"/>
                </a:lnTo>
                <a:lnTo>
                  <a:pt x="0" y="0"/>
                </a:lnTo>
                <a:close/>
              </a:path>
            </a:pathLst>
          </a:custGeom>
          <a:blipFill>
            <a:blip r:embed="rId2"/>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id="8" name="TextBox 8"/>
          <p:cNvSpPr txBox="1"/>
          <p:nvPr/>
        </p:nvSpPr>
        <p:spPr>
          <a:xfrm>
            <a:off x="2697554" y="198199"/>
            <a:ext cx="4770046" cy="905889"/>
          </a:xfrm>
          <a:prstGeom prst="rect">
            <a:avLst/>
          </a:prstGeom>
        </p:spPr>
        <p:txBody>
          <a:bodyPr wrap="square" lIns="0" tIns="0" rIns="0" bIns="0" rtlCol="0" anchor="t">
            <a:spAutoFit/>
          </a:bodyPr>
          <a:lstStyle/>
          <a:p>
            <a:pPr algn="ctr">
              <a:lnSpc>
                <a:spcPts val="7699"/>
              </a:lnSpc>
              <a:spcBef>
                <a:spcPct val="0"/>
              </a:spcBef>
            </a:pPr>
            <a:r>
              <a:rPr lang="en-US" sz="5499" b="1" dirty="0">
                <a:solidFill>
                  <a:srgbClr val="000000"/>
                </a:solidFill>
                <a:latin typeface="Times New Roman Bold"/>
                <a:ea typeface="Times New Roman Bold"/>
                <a:cs typeface="Times New Roman Bold"/>
                <a:sym typeface="Times New Roman 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2340491"/>
            <a:chOff x="0" y="0"/>
            <a:chExt cx="24384000" cy="3120655"/>
          </a:xfrm>
        </p:grpSpPr>
        <p:pic>
          <p:nvPicPr>
            <p:cNvPr id="6" name="Picture 6"/>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8" name="TextBox 8"/>
          <p:cNvSpPr txBox="1"/>
          <p:nvPr/>
        </p:nvSpPr>
        <p:spPr>
          <a:xfrm>
            <a:off x="458552" y="2823669"/>
            <a:ext cx="16394610" cy="7135554"/>
          </a:xfrm>
          <a:prstGeom prst="rect">
            <a:avLst/>
          </a:prstGeom>
        </p:spPr>
        <p:txBody>
          <a:bodyPr lIns="0" tIns="0" rIns="0" bIns="0" rtlCol="0" anchor="t">
            <a:spAutoFit/>
          </a:bodyPr>
          <a:lstStyle/>
          <a:p>
            <a:pPr marL="717370" lvl="1" indent="-358685" algn="l">
              <a:lnSpc>
                <a:spcPts val="4651"/>
              </a:lnSpc>
              <a:buFont typeface="Arial"/>
              <a:buChar char="•"/>
            </a:pPr>
            <a:r>
              <a:rPr lang="en-US" sz="3322">
                <a:solidFill>
                  <a:srgbClr val="000000"/>
                </a:solidFill>
                <a:latin typeface="Times New Roman"/>
                <a:ea typeface="Times New Roman"/>
                <a:cs typeface="Times New Roman"/>
                <a:sym typeface="Times New Roman"/>
              </a:rPr>
              <a:t>Ensuring Responsible Gene Editing. [Designer babies]</a:t>
            </a:r>
          </a:p>
          <a:p>
            <a:pPr algn="l">
              <a:lnSpc>
                <a:spcPts val="4651"/>
              </a:lnSpc>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Avoiding Unintended Consequences. [Chinese scientist]</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Regulatory Compliance Balancing Scientific Progress and Moral Values. </a:t>
            </a:r>
          </a:p>
          <a:p>
            <a:pPr algn="l">
              <a:lnSpc>
                <a:spcPts val="4651"/>
              </a:lnSpc>
              <a:spcBef>
                <a:spcPct val="0"/>
              </a:spcBef>
            </a:pPr>
            <a:r>
              <a:rPr lang="en-US" sz="3322">
                <a:solidFill>
                  <a:srgbClr val="000000"/>
                </a:solidFill>
                <a:latin typeface="Times New Roman"/>
                <a:ea typeface="Times New Roman"/>
                <a:cs typeface="Times New Roman"/>
                <a:sym typeface="Times New Roman"/>
              </a:rPr>
              <a:t>       [Human cloning]</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Preventing Genetic Discrimination. [Insurance company]</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Transparency and Public Trust. </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Environmental and Biodiversity Considerations. [Mosquitoes]</a:t>
            </a:r>
          </a:p>
        </p:txBody>
      </p:sp>
      <p:sp>
        <p:nvSpPr>
          <p:cNvPr id="9" name="TextBox 9"/>
          <p:cNvSpPr txBox="1"/>
          <p:nvPr/>
        </p:nvSpPr>
        <p:spPr>
          <a:xfrm>
            <a:off x="5832932" y="502325"/>
            <a:ext cx="6622137" cy="1116766"/>
          </a:xfrm>
          <a:prstGeom prst="rect">
            <a:avLst/>
          </a:prstGeom>
        </p:spPr>
        <p:txBody>
          <a:bodyPr lIns="0" tIns="0" rIns="0" bIns="0" rtlCol="0" anchor="t">
            <a:spAutoFit/>
          </a:bodyPr>
          <a:lstStyle/>
          <a:p>
            <a:pPr algn="ctr">
              <a:lnSpc>
                <a:spcPts val="8270"/>
              </a:lnSpc>
            </a:pPr>
            <a:r>
              <a:rPr lang="en-US" sz="5907" b="1">
                <a:solidFill>
                  <a:srgbClr val="FFFFFF"/>
                </a:solidFill>
                <a:latin typeface="Times New Roman Bold"/>
                <a:ea typeface="Times New Roman Bold"/>
                <a:cs typeface="Times New Roman Bold"/>
                <a:sym typeface="Times New Roman Bold"/>
              </a:rPr>
              <a:t>Role of Ethics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7344" y="1688923"/>
            <a:ext cx="17013311" cy="7871002"/>
            <a:chOff x="0" y="0"/>
            <a:chExt cx="4480872" cy="2073021"/>
          </a:xfrm>
        </p:grpSpPr>
        <p:sp>
          <p:nvSpPr>
            <p:cNvPr id="3" name="Freeform 3"/>
            <p:cNvSpPr/>
            <p:nvPr/>
          </p:nvSpPr>
          <p:spPr>
            <a:xfrm>
              <a:off x="0" y="0"/>
              <a:ext cx="4480872" cy="2073021"/>
            </a:xfrm>
            <a:custGeom>
              <a:avLst/>
              <a:gdLst/>
              <a:ahLst/>
              <a:cxnLst/>
              <a:rect l="l" t="t" r="r" b="b"/>
              <a:pathLst>
                <a:path w="4480872" h="2073021">
                  <a:moveTo>
                    <a:pt x="23208" y="0"/>
                  </a:moveTo>
                  <a:lnTo>
                    <a:pt x="4457664" y="0"/>
                  </a:lnTo>
                  <a:cubicBezTo>
                    <a:pt x="4463819" y="0"/>
                    <a:pt x="4469722" y="2445"/>
                    <a:pt x="4474075" y="6797"/>
                  </a:cubicBezTo>
                  <a:cubicBezTo>
                    <a:pt x="4478427" y="11150"/>
                    <a:pt x="4480872" y="17053"/>
                    <a:pt x="4480872" y="23208"/>
                  </a:cubicBezTo>
                  <a:lnTo>
                    <a:pt x="4480872" y="2049814"/>
                  </a:lnTo>
                  <a:cubicBezTo>
                    <a:pt x="4480872" y="2055969"/>
                    <a:pt x="4478427" y="2061872"/>
                    <a:pt x="4474075" y="2066224"/>
                  </a:cubicBezTo>
                  <a:cubicBezTo>
                    <a:pt x="4469722" y="2070576"/>
                    <a:pt x="4463819" y="2073021"/>
                    <a:pt x="4457664" y="2073021"/>
                  </a:cubicBezTo>
                  <a:lnTo>
                    <a:pt x="23208" y="2073021"/>
                  </a:lnTo>
                  <a:cubicBezTo>
                    <a:pt x="17053" y="2073021"/>
                    <a:pt x="11150" y="2070576"/>
                    <a:pt x="6797" y="2066224"/>
                  </a:cubicBezTo>
                  <a:cubicBezTo>
                    <a:pt x="2445" y="2061872"/>
                    <a:pt x="0" y="2055969"/>
                    <a:pt x="0" y="2049814"/>
                  </a:cubicBezTo>
                  <a:lnTo>
                    <a:pt x="0" y="23208"/>
                  </a:lnTo>
                  <a:cubicBezTo>
                    <a:pt x="0" y="17053"/>
                    <a:pt x="2445" y="11150"/>
                    <a:pt x="6797" y="6797"/>
                  </a:cubicBezTo>
                  <a:cubicBezTo>
                    <a:pt x="11150" y="2445"/>
                    <a:pt x="17053" y="0"/>
                    <a:pt x="23208" y="0"/>
                  </a:cubicBezTo>
                  <a:close/>
                </a:path>
              </a:pathLst>
            </a:custGeom>
            <a:solidFill>
              <a:srgbClr val="F7E9E4"/>
            </a:solidFill>
            <a:ln w="85725" cap="rnd">
              <a:solidFill>
                <a:srgbClr val="000000"/>
              </a:solidFill>
              <a:prstDash val="solid"/>
              <a:round/>
            </a:ln>
          </p:spPr>
        </p:sp>
        <p:sp>
          <p:nvSpPr>
            <p:cNvPr id="4" name="TextBox 4"/>
            <p:cNvSpPr txBox="1"/>
            <p:nvPr/>
          </p:nvSpPr>
          <p:spPr>
            <a:xfrm>
              <a:off x="0" y="-38100"/>
              <a:ext cx="4480872" cy="2111121"/>
            </a:xfrm>
            <a:prstGeom prst="rect">
              <a:avLst/>
            </a:prstGeom>
          </p:spPr>
          <p:txBody>
            <a:bodyPr lIns="50800" tIns="50800" rIns="50800" bIns="50800" rtlCol="0" anchor="ctr"/>
            <a:lstStyle/>
            <a:p>
              <a:pPr algn="ctr">
                <a:lnSpc>
                  <a:spcPts val="2660"/>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6" name="TextBox 6"/>
          <p:cNvSpPr txBox="1"/>
          <p:nvPr/>
        </p:nvSpPr>
        <p:spPr>
          <a:xfrm>
            <a:off x="5943600" y="21861"/>
            <a:ext cx="6455606" cy="1105431"/>
          </a:xfrm>
          <a:prstGeom prst="rect">
            <a:avLst/>
          </a:prstGeom>
        </p:spPr>
        <p:txBody>
          <a:bodyPr wrap="square" lIns="0" tIns="0" rIns="0" bIns="0" rtlCol="0" anchor="t">
            <a:spAutoFit/>
          </a:bodyPr>
          <a:lstStyle/>
          <a:p>
            <a:pPr algn="ctr">
              <a:lnSpc>
                <a:spcPts val="9379"/>
              </a:lnSpc>
            </a:pPr>
            <a:r>
              <a:rPr lang="en-US" sz="6699" b="1" dirty="0">
                <a:solidFill>
                  <a:srgbClr val="153969"/>
                </a:solidFill>
                <a:latin typeface="Times New Roman Bold"/>
                <a:ea typeface="Times New Roman Bold"/>
                <a:cs typeface="Times New Roman Bold"/>
                <a:sym typeface="Times New Roman Bold"/>
              </a:rPr>
              <a:t>Case Studies</a:t>
            </a:r>
          </a:p>
        </p:txBody>
      </p:sp>
      <p:sp>
        <p:nvSpPr>
          <p:cNvPr id="7" name="TextBox 7"/>
          <p:cNvSpPr txBox="1"/>
          <p:nvPr/>
        </p:nvSpPr>
        <p:spPr>
          <a:xfrm>
            <a:off x="1180193" y="2607662"/>
            <a:ext cx="15927614" cy="6952263"/>
          </a:xfrm>
          <a:prstGeom prst="rect">
            <a:avLst/>
          </a:prstGeom>
        </p:spPr>
        <p:txBody>
          <a:bodyPr lIns="0" tIns="0" rIns="0" bIns="0" rtlCol="0" anchor="t">
            <a:spAutoFit/>
          </a:bodyPr>
          <a:lstStyle/>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CRISPR-Cas9 Gene Editing for Sickle Cell Disease and β-Thalassemia [2020]</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He Jiankui’s CRISPR Babies Experiment [2018]</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Embryo Screening for Intelligence [2024]</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Genetically Modified Pets (Glowing Rabbits) [2025]</a:t>
            </a:r>
          </a:p>
          <a:p>
            <a:pPr algn="l">
              <a:lnSpc>
                <a:spcPts val="5514"/>
              </a:lnSpc>
            </a:pPr>
            <a:endParaRPr lang="en-US" sz="3938">
              <a:solidFill>
                <a:srgbClr val="000000"/>
              </a:solidFill>
              <a:latin typeface="Times New Roman"/>
              <a:ea typeface="Times New Roman"/>
              <a:cs typeface="Times New Roman"/>
              <a:sym typeface="Times New Roman"/>
            </a:endParaRPr>
          </a:p>
          <a:p>
            <a:pPr algn="l">
              <a:lnSpc>
                <a:spcPts val="5094"/>
              </a:lnSpc>
            </a:pPr>
            <a:endParaRPr lang="en-US" sz="3938">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7345" y="1387298"/>
            <a:ext cx="17013311" cy="7871002"/>
            <a:chOff x="0" y="0"/>
            <a:chExt cx="4480872" cy="2073021"/>
          </a:xfrm>
        </p:grpSpPr>
        <p:sp>
          <p:nvSpPr>
            <p:cNvPr id="3" name="Freeform 3"/>
            <p:cNvSpPr/>
            <p:nvPr/>
          </p:nvSpPr>
          <p:spPr>
            <a:xfrm>
              <a:off x="0" y="0"/>
              <a:ext cx="4480872" cy="2073021"/>
            </a:xfrm>
            <a:custGeom>
              <a:avLst/>
              <a:gdLst/>
              <a:ahLst/>
              <a:cxnLst/>
              <a:rect l="l" t="t" r="r" b="b"/>
              <a:pathLst>
                <a:path w="4480872" h="2073021">
                  <a:moveTo>
                    <a:pt x="23208" y="0"/>
                  </a:moveTo>
                  <a:lnTo>
                    <a:pt x="4457664" y="0"/>
                  </a:lnTo>
                  <a:cubicBezTo>
                    <a:pt x="4463819" y="0"/>
                    <a:pt x="4469722" y="2445"/>
                    <a:pt x="4474075" y="6797"/>
                  </a:cubicBezTo>
                  <a:cubicBezTo>
                    <a:pt x="4478427" y="11150"/>
                    <a:pt x="4480872" y="17053"/>
                    <a:pt x="4480872" y="23208"/>
                  </a:cubicBezTo>
                  <a:lnTo>
                    <a:pt x="4480872" y="2049814"/>
                  </a:lnTo>
                  <a:cubicBezTo>
                    <a:pt x="4480872" y="2055969"/>
                    <a:pt x="4478427" y="2061872"/>
                    <a:pt x="4474075" y="2066224"/>
                  </a:cubicBezTo>
                  <a:cubicBezTo>
                    <a:pt x="4469722" y="2070576"/>
                    <a:pt x="4463819" y="2073021"/>
                    <a:pt x="4457664" y="2073021"/>
                  </a:cubicBezTo>
                  <a:lnTo>
                    <a:pt x="23208" y="2073021"/>
                  </a:lnTo>
                  <a:cubicBezTo>
                    <a:pt x="17053" y="2073021"/>
                    <a:pt x="11150" y="2070576"/>
                    <a:pt x="6797" y="2066224"/>
                  </a:cubicBezTo>
                  <a:cubicBezTo>
                    <a:pt x="2445" y="2061872"/>
                    <a:pt x="0" y="2055969"/>
                    <a:pt x="0" y="2049814"/>
                  </a:cubicBezTo>
                  <a:lnTo>
                    <a:pt x="0" y="23208"/>
                  </a:lnTo>
                  <a:cubicBezTo>
                    <a:pt x="0" y="17053"/>
                    <a:pt x="2445" y="11150"/>
                    <a:pt x="6797" y="6797"/>
                  </a:cubicBezTo>
                  <a:cubicBezTo>
                    <a:pt x="11150" y="2445"/>
                    <a:pt x="17053" y="0"/>
                    <a:pt x="23208" y="0"/>
                  </a:cubicBezTo>
                  <a:close/>
                </a:path>
              </a:pathLst>
            </a:custGeom>
            <a:solidFill>
              <a:srgbClr val="F7E9E4"/>
            </a:solidFill>
            <a:ln w="85725" cap="rnd">
              <a:solidFill>
                <a:srgbClr val="000000"/>
              </a:solidFill>
              <a:prstDash val="solid"/>
              <a:round/>
            </a:ln>
          </p:spPr>
        </p:sp>
        <p:sp>
          <p:nvSpPr>
            <p:cNvPr id="4" name="TextBox 4"/>
            <p:cNvSpPr txBox="1"/>
            <p:nvPr/>
          </p:nvSpPr>
          <p:spPr>
            <a:xfrm>
              <a:off x="0" y="-38100"/>
              <a:ext cx="4480872" cy="2111121"/>
            </a:xfrm>
            <a:prstGeom prst="rect">
              <a:avLst/>
            </a:prstGeom>
          </p:spPr>
          <p:txBody>
            <a:bodyPr lIns="50800" tIns="50800" rIns="50800" bIns="50800" rtlCol="0" anchor="ctr"/>
            <a:lstStyle/>
            <a:p>
              <a:pPr algn="ctr">
                <a:lnSpc>
                  <a:spcPts val="2660"/>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6" name="TextBox 6"/>
          <p:cNvSpPr txBox="1"/>
          <p:nvPr/>
        </p:nvSpPr>
        <p:spPr>
          <a:xfrm>
            <a:off x="8390520" y="109678"/>
            <a:ext cx="1506959" cy="1277620"/>
          </a:xfrm>
          <a:prstGeom prst="rect">
            <a:avLst/>
          </a:prstGeom>
        </p:spPr>
        <p:txBody>
          <a:bodyPr lIns="0" tIns="0" rIns="0" bIns="0" rtlCol="0" anchor="t">
            <a:spAutoFit/>
          </a:bodyPr>
          <a:lstStyle/>
          <a:p>
            <a:pPr algn="ctr">
              <a:lnSpc>
                <a:spcPts val="9379"/>
              </a:lnSpc>
            </a:pPr>
            <a:r>
              <a:rPr lang="en-US" sz="6699" b="1">
                <a:solidFill>
                  <a:srgbClr val="153969"/>
                </a:solidFill>
                <a:latin typeface="Times New Roman Bold"/>
                <a:ea typeface="Times New Roman Bold"/>
                <a:cs typeface="Times New Roman Bold"/>
                <a:sym typeface="Times New Roman Bold"/>
              </a:rPr>
              <a:t>IPR</a:t>
            </a:r>
          </a:p>
        </p:txBody>
      </p:sp>
      <p:sp>
        <p:nvSpPr>
          <p:cNvPr id="7" name="TextBox 7"/>
          <p:cNvSpPr txBox="1"/>
          <p:nvPr/>
        </p:nvSpPr>
        <p:spPr>
          <a:xfrm>
            <a:off x="1028700" y="2832170"/>
            <a:ext cx="16176017" cy="5315204"/>
          </a:xfrm>
          <a:prstGeom prst="rect">
            <a:avLst/>
          </a:prstGeom>
        </p:spPr>
        <p:txBody>
          <a:bodyPr lIns="0" tIns="0" rIns="0" bIns="0" rtlCol="0" anchor="t">
            <a:spAutoFit/>
          </a:bodyPr>
          <a:lstStyle/>
          <a:p>
            <a:pPr marL="807467" lvl="1" indent="-403733" algn="l">
              <a:lnSpc>
                <a:spcPts val="5236"/>
              </a:lnSpc>
              <a:buAutoNum type="arabicPeriod"/>
            </a:pPr>
            <a:r>
              <a:rPr lang="en-US" sz="3740">
                <a:solidFill>
                  <a:srgbClr val="000000"/>
                </a:solidFill>
                <a:latin typeface="Times New Roman"/>
                <a:ea typeface="Times New Roman"/>
                <a:cs typeface="Times New Roman"/>
                <a:sym typeface="Times New Roman"/>
              </a:rPr>
              <a:t>Methods and materials for making and using transgenic dicamba-degrading organisms.</a:t>
            </a:r>
          </a:p>
          <a:p>
            <a:pPr marL="807467" lvl="1" indent="-403733" algn="l">
              <a:lnSpc>
                <a:spcPts val="5236"/>
              </a:lnSpc>
              <a:buFont typeface="Arial"/>
              <a:buChar char="•"/>
            </a:pPr>
            <a:r>
              <a:rPr lang="en-US" sz="3740" b="1">
                <a:solidFill>
                  <a:srgbClr val="000000"/>
                </a:solidFill>
                <a:latin typeface="Times New Roman Bold"/>
                <a:ea typeface="Times New Roman Bold"/>
                <a:cs typeface="Times New Roman Bold"/>
                <a:sym typeface="Times New Roman Bold"/>
              </a:rPr>
              <a:t>Patent Number:</a:t>
            </a:r>
            <a:r>
              <a:rPr lang="en-US" sz="3740">
                <a:solidFill>
                  <a:srgbClr val="000000"/>
                </a:solidFill>
                <a:latin typeface="Times New Roman"/>
                <a:ea typeface="Times New Roman"/>
                <a:cs typeface="Times New Roman"/>
                <a:sym typeface="Times New Roman"/>
              </a:rPr>
              <a:t> US20150368683A1</a:t>
            </a:r>
          </a:p>
          <a:p>
            <a:pPr algn="l">
              <a:lnSpc>
                <a:spcPts val="5236"/>
              </a:lnSpc>
            </a:pPr>
            <a:endParaRPr lang="en-US" sz="3740">
              <a:solidFill>
                <a:srgbClr val="000000"/>
              </a:solidFill>
              <a:latin typeface="Times New Roman"/>
              <a:ea typeface="Times New Roman"/>
              <a:cs typeface="Times New Roman"/>
              <a:sym typeface="Times New Roman"/>
            </a:endParaRPr>
          </a:p>
          <a:p>
            <a:pPr algn="l">
              <a:lnSpc>
                <a:spcPts val="5236"/>
              </a:lnSpc>
            </a:pPr>
            <a:r>
              <a:rPr lang="en-US" sz="3740">
                <a:solidFill>
                  <a:srgbClr val="000000"/>
                </a:solidFill>
                <a:latin typeface="Times New Roman"/>
                <a:ea typeface="Times New Roman"/>
                <a:cs typeface="Times New Roman"/>
                <a:sym typeface="Times New Roman"/>
              </a:rPr>
              <a:t>   2. CRISPR-Cas Systems and Methods for Altering Expression of Gene Products</a:t>
            </a:r>
          </a:p>
          <a:p>
            <a:pPr marL="807467" lvl="1" indent="-403733" algn="l">
              <a:lnSpc>
                <a:spcPts val="5236"/>
              </a:lnSpc>
              <a:buFont typeface="Arial"/>
              <a:buChar char="•"/>
            </a:pPr>
            <a:r>
              <a:rPr lang="en-US" sz="3740" b="1">
                <a:solidFill>
                  <a:srgbClr val="000000"/>
                </a:solidFill>
                <a:latin typeface="Times New Roman Bold"/>
                <a:ea typeface="Times New Roman Bold"/>
                <a:cs typeface="Times New Roman Bold"/>
                <a:sym typeface="Times New Roman Bold"/>
              </a:rPr>
              <a:t>Patent Number: </a:t>
            </a:r>
            <a:r>
              <a:rPr lang="en-US" sz="3740">
                <a:solidFill>
                  <a:srgbClr val="000000"/>
                </a:solidFill>
                <a:latin typeface="Times New Roman"/>
                <a:ea typeface="Times New Roman"/>
                <a:cs typeface="Times New Roman"/>
                <a:sym typeface="Times New Roman"/>
              </a:rPr>
              <a:t>US8697359B1</a:t>
            </a:r>
          </a:p>
          <a:p>
            <a:pPr algn="l">
              <a:lnSpc>
                <a:spcPts val="5236"/>
              </a:lnSpc>
            </a:pPr>
            <a:endParaRPr lang="en-US" sz="374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479" y="-1804353"/>
            <a:ext cx="18288000" cy="3608707"/>
          </a:xfrm>
          <a:custGeom>
            <a:avLst/>
            <a:gdLst/>
            <a:ahLst/>
            <a:cxnLst/>
            <a:rect l="l" t="t" r="r" b="b"/>
            <a:pathLst>
              <a:path w="18288000" h="3608707">
                <a:moveTo>
                  <a:pt x="0" y="0"/>
                </a:moveTo>
                <a:lnTo>
                  <a:pt x="18288000" y="0"/>
                </a:lnTo>
                <a:lnTo>
                  <a:pt x="18288000" y="3608706"/>
                </a:lnTo>
                <a:lnTo>
                  <a:pt x="0" y="3608706"/>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4" name="TextBox 4"/>
          <p:cNvSpPr txBox="1"/>
          <p:nvPr/>
        </p:nvSpPr>
        <p:spPr>
          <a:xfrm>
            <a:off x="1362249" y="59623"/>
            <a:ext cx="15128544" cy="1604778"/>
          </a:xfrm>
          <a:prstGeom prst="rect">
            <a:avLst/>
          </a:prstGeom>
        </p:spPr>
        <p:txBody>
          <a:bodyPr lIns="0" tIns="0" rIns="0" bIns="0" rtlCol="0" anchor="t">
            <a:spAutoFit/>
          </a:bodyPr>
          <a:lstStyle/>
          <a:p>
            <a:pPr algn="ctr">
              <a:lnSpc>
                <a:spcPts val="11843"/>
              </a:lnSpc>
            </a:pPr>
            <a:r>
              <a:rPr lang="en-US" sz="8399" b="1">
                <a:solidFill>
                  <a:srgbClr val="FFFFFF"/>
                </a:solidFill>
                <a:latin typeface="Times New Roman Bold"/>
                <a:ea typeface="Times New Roman Bold"/>
                <a:cs typeface="Times New Roman Bold"/>
                <a:sym typeface="Times New Roman Bold"/>
              </a:rPr>
              <a:t>Conclusion</a:t>
            </a:r>
          </a:p>
        </p:txBody>
      </p:sp>
      <p:sp>
        <p:nvSpPr>
          <p:cNvPr id="5" name="TextBox 5"/>
          <p:cNvSpPr txBox="1"/>
          <p:nvPr/>
        </p:nvSpPr>
        <p:spPr>
          <a:xfrm>
            <a:off x="60555" y="2297482"/>
            <a:ext cx="17731933" cy="7478490"/>
          </a:xfrm>
          <a:prstGeom prst="rect">
            <a:avLst/>
          </a:prstGeom>
        </p:spPr>
        <p:txBody>
          <a:bodyPr lIns="0" tIns="0" rIns="0" bIns="0" rtlCol="0" anchor="t">
            <a:spAutoFit/>
          </a:bodyPr>
          <a:lstStyle/>
          <a:p>
            <a:pPr marL="821160" lvl="1" indent="-410580" algn="l">
              <a:lnSpc>
                <a:spcPts val="5324"/>
              </a:lnSpc>
              <a:buFont typeface="Arial"/>
              <a:buChar char="•"/>
            </a:pPr>
            <a:r>
              <a:rPr lang="en-US" sz="3803">
                <a:solidFill>
                  <a:srgbClr val="153969"/>
                </a:solidFill>
                <a:latin typeface="Times New Roman"/>
                <a:ea typeface="Times New Roman"/>
                <a:cs typeface="Times New Roman"/>
                <a:sym typeface="Times New Roman"/>
              </a:rPr>
              <a:t>This project highlights the importance of mutation rate analysis in understanding gene stability across species. By leveraging computational models, we identified mutation rates and predicted gene resilience. </a:t>
            </a:r>
          </a:p>
          <a:p>
            <a:pPr algn="l">
              <a:lnSpc>
                <a:spcPts val="5324"/>
              </a:lnSpc>
            </a:pPr>
            <a:endParaRPr lang="en-US" sz="3803">
              <a:solidFill>
                <a:srgbClr val="153969"/>
              </a:solidFill>
              <a:latin typeface="Times New Roman"/>
              <a:ea typeface="Times New Roman"/>
              <a:cs typeface="Times New Roman"/>
              <a:sym typeface="Times New Roman"/>
            </a:endParaRPr>
          </a:p>
          <a:p>
            <a:pPr marL="821160" lvl="1" indent="-410580" algn="l">
              <a:lnSpc>
                <a:spcPts val="5324"/>
              </a:lnSpc>
              <a:buFont typeface="Arial"/>
              <a:buChar char="•"/>
            </a:pPr>
            <a:r>
              <a:rPr lang="en-US" sz="3803">
                <a:solidFill>
                  <a:srgbClr val="153969"/>
                </a:solidFill>
                <a:latin typeface="Times New Roman"/>
                <a:ea typeface="Times New Roman"/>
                <a:cs typeface="Times New Roman"/>
                <a:sym typeface="Times New Roman"/>
              </a:rPr>
              <a:t>Gene engineering techniques, such as CRISPR, to stabilize genes and minimize harmful mutations, with potential applications in medicine.</a:t>
            </a:r>
          </a:p>
          <a:p>
            <a:pPr algn="l">
              <a:lnSpc>
                <a:spcPts val="5324"/>
              </a:lnSpc>
            </a:pPr>
            <a:endParaRPr lang="en-US" sz="3803">
              <a:solidFill>
                <a:srgbClr val="153969"/>
              </a:solidFill>
              <a:latin typeface="Times New Roman"/>
              <a:ea typeface="Times New Roman"/>
              <a:cs typeface="Times New Roman"/>
              <a:sym typeface="Times New Roman"/>
            </a:endParaRPr>
          </a:p>
          <a:p>
            <a:pPr marL="821160" lvl="1" indent="-410580" algn="l">
              <a:lnSpc>
                <a:spcPts val="5324"/>
              </a:lnSpc>
              <a:buFont typeface="Arial"/>
              <a:buChar char="•"/>
            </a:pPr>
            <a:r>
              <a:rPr lang="en-US" sz="3803">
                <a:solidFill>
                  <a:srgbClr val="153969"/>
                </a:solidFill>
                <a:latin typeface="Times New Roman"/>
                <a:ea typeface="Times New Roman"/>
                <a:cs typeface="Times New Roman"/>
                <a:sym typeface="Times New Roman"/>
              </a:rPr>
              <a:t>Ethical considerations remain crucial, ensuring responsible use of genetic modifications while addressing concerns related to unintended consequences and biodiversity impact. This project offers insights into evolutionary biology and future genetic innovations.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21433" y="-3277990"/>
            <a:ext cx="15978794" cy="15978794"/>
          </a:xfrm>
          <a:custGeom>
            <a:avLst/>
            <a:gdLst/>
            <a:ahLst/>
            <a:cxnLst/>
            <a:rect l="l" t="t" r="r" b="b"/>
            <a:pathLst>
              <a:path w="15978794" h="15978794">
                <a:moveTo>
                  <a:pt x="0" y="0"/>
                </a:moveTo>
                <a:lnTo>
                  <a:pt x="15978794" y="0"/>
                </a:lnTo>
                <a:lnTo>
                  <a:pt x="15978794"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4" name="TextBox 4"/>
          <p:cNvSpPr txBox="1"/>
          <p:nvPr/>
        </p:nvSpPr>
        <p:spPr>
          <a:xfrm>
            <a:off x="8142391" y="2303915"/>
            <a:ext cx="8308707" cy="5495117"/>
          </a:xfrm>
          <a:prstGeom prst="rect">
            <a:avLst/>
          </a:prstGeom>
        </p:spPr>
        <p:txBody>
          <a:bodyPr lIns="0" tIns="0" rIns="0" bIns="0" rtlCol="0" anchor="t">
            <a:spAutoFit/>
          </a:bodyPr>
          <a:lstStyle/>
          <a:p>
            <a:pPr algn="ctr">
              <a:lnSpc>
                <a:spcPts val="20877"/>
              </a:lnSpc>
            </a:pPr>
            <a:r>
              <a:rPr lang="en-US" sz="17998" spc="-1169">
                <a:solidFill>
                  <a:srgbClr val="000000"/>
                </a:solidFill>
                <a:latin typeface="Shrikhand"/>
                <a:ea typeface="Shrikhand"/>
                <a:cs typeface="Shrikhand"/>
                <a:sym typeface="Shrikhand"/>
              </a:rPr>
              <a:t>THANK </a:t>
            </a:r>
          </a:p>
          <a:p>
            <a:pPr algn="ctr">
              <a:lnSpc>
                <a:spcPts val="23577"/>
              </a:lnSpc>
            </a:pPr>
            <a:r>
              <a:rPr lang="en-US" sz="17998" spc="-1223">
                <a:solidFill>
                  <a:srgbClr val="000000"/>
                </a:solidFill>
                <a:latin typeface="Shrikhand"/>
                <a:ea typeface="Shrikhand"/>
                <a:cs typeface="Shrikhand"/>
                <a:sym typeface="Shrikhan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637285"/>
            <a:ext cx="5232072" cy="5862239"/>
            <a:chOff x="0" y="0"/>
            <a:chExt cx="1377994" cy="1543964"/>
          </a:xfrm>
        </p:grpSpPr>
        <p:sp>
          <p:nvSpPr>
            <p:cNvPr id="3" name="Freeform 3"/>
            <p:cNvSpPr/>
            <p:nvPr/>
          </p:nvSpPr>
          <p:spPr>
            <a:xfrm>
              <a:off x="0" y="0"/>
              <a:ext cx="1377994" cy="1543964"/>
            </a:xfrm>
            <a:custGeom>
              <a:avLst/>
              <a:gdLst/>
              <a:ahLst/>
              <a:cxnLst/>
              <a:rect l="l" t="t" r="r" b="b"/>
              <a:pathLst>
                <a:path w="1377994" h="1543964">
                  <a:moveTo>
                    <a:pt x="75465" y="0"/>
                  </a:moveTo>
                  <a:lnTo>
                    <a:pt x="1302530" y="0"/>
                  </a:lnTo>
                  <a:cubicBezTo>
                    <a:pt x="1344208" y="0"/>
                    <a:pt x="1377994" y="33787"/>
                    <a:pt x="1377994" y="75465"/>
                  </a:cubicBezTo>
                  <a:lnTo>
                    <a:pt x="1377994" y="1468499"/>
                  </a:lnTo>
                  <a:cubicBezTo>
                    <a:pt x="1377994" y="1488514"/>
                    <a:pt x="1370044" y="1507709"/>
                    <a:pt x="1355891" y="1521861"/>
                  </a:cubicBezTo>
                  <a:cubicBezTo>
                    <a:pt x="1341739" y="1536013"/>
                    <a:pt x="1322544" y="1543964"/>
                    <a:pt x="1302530" y="1543964"/>
                  </a:cubicBezTo>
                  <a:lnTo>
                    <a:pt x="75465" y="1543964"/>
                  </a:lnTo>
                  <a:cubicBezTo>
                    <a:pt x="33787" y="1543964"/>
                    <a:pt x="0" y="1510177"/>
                    <a:pt x="0" y="1468499"/>
                  </a:cubicBezTo>
                  <a:lnTo>
                    <a:pt x="0" y="75465"/>
                  </a:lnTo>
                  <a:cubicBezTo>
                    <a:pt x="0" y="33787"/>
                    <a:pt x="33787" y="0"/>
                    <a:pt x="75465" y="0"/>
                  </a:cubicBezTo>
                  <a:close/>
                </a:path>
              </a:pathLst>
            </a:custGeom>
            <a:solidFill>
              <a:srgbClr val="718BAB"/>
            </a:solidFill>
          </p:spPr>
        </p:sp>
        <p:sp>
          <p:nvSpPr>
            <p:cNvPr id="4" name="TextBox 4"/>
            <p:cNvSpPr txBox="1"/>
            <p:nvPr/>
          </p:nvSpPr>
          <p:spPr>
            <a:xfrm>
              <a:off x="0" y="-47625"/>
              <a:ext cx="1377994" cy="1591589"/>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749641" y="2637285"/>
            <a:ext cx="5232072" cy="5862239"/>
            <a:chOff x="0" y="0"/>
            <a:chExt cx="1377994" cy="1543964"/>
          </a:xfrm>
        </p:grpSpPr>
        <p:sp>
          <p:nvSpPr>
            <p:cNvPr id="6" name="Freeform 6"/>
            <p:cNvSpPr/>
            <p:nvPr/>
          </p:nvSpPr>
          <p:spPr>
            <a:xfrm>
              <a:off x="0" y="0"/>
              <a:ext cx="1377994" cy="1543964"/>
            </a:xfrm>
            <a:custGeom>
              <a:avLst/>
              <a:gdLst/>
              <a:ahLst/>
              <a:cxnLst/>
              <a:rect l="l" t="t" r="r" b="b"/>
              <a:pathLst>
                <a:path w="1377994" h="1543964">
                  <a:moveTo>
                    <a:pt x="75465" y="0"/>
                  </a:moveTo>
                  <a:lnTo>
                    <a:pt x="1302530" y="0"/>
                  </a:lnTo>
                  <a:cubicBezTo>
                    <a:pt x="1344208" y="0"/>
                    <a:pt x="1377994" y="33787"/>
                    <a:pt x="1377994" y="75465"/>
                  </a:cubicBezTo>
                  <a:lnTo>
                    <a:pt x="1377994" y="1468499"/>
                  </a:lnTo>
                  <a:cubicBezTo>
                    <a:pt x="1377994" y="1488514"/>
                    <a:pt x="1370044" y="1507709"/>
                    <a:pt x="1355891" y="1521861"/>
                  </a:cubicBezTo>
                  <a:cubicBezTo>
                    <a:pt x="1341739" y="1536013"/>
                    <a:pt x="1322544" y="1543964"/>
                    <a:pt x="1302530" y="1543964"/>
                  </a:cubicBezTo>
                  <a:lnTo>
                    <a:pt x="75465" y="1543964"/>
                  </a:lnTo>
                  <a:cubicBezTo>
                    <a:pt x="33787" y="1543964"/>
                    <a:pt x="0" y="1510177"/>
                    <a:pt x="0" y="1468499"/>
                  </a:cubicBezTo>
                  <a:lnTo>
                    <a:pt x="0" y="75465"/>
                  </a:lnTo>
                  <a:cubicBezTo>
                    <a:pt x="0" y="33787"/>
                    <a:pt x="33787" y="0"/>
                    <a:pt x="75465" y="0"/>
                  </a:cubicBezTo>
                  <a:close/>
                </a:path>
              </a:pathLst>
            </a:custGeom>
            <a:solidFill>
              <a:srgbClr val="718BAB"/>
            </a:solidFill>
          </p:spPr>
        </p:sp>
        <p:sp>
          <p:nvSpPr>
            <p:cNvPr id="7" name="TextBox 7"/>
            <p:cNvSpPr txBox="1"/>
            <p:nvPr/>
          </p:nvSpPr>
          <p:spPr>
            <a:xfrm>
              <a:off x="0" y="-47625"/>
              <a:ext cx="1377994" cy="159158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765127" y="2637285"/>
            <a:ext cx="5232072" cy="5862239"/>
            <a:chOff x="0" y="0"/>
            <a:chExt cx="1377994" cy="1543964"/>
          </a:xfrm>
        </p:grpSpPr>
        <p:sp>
          <p:nvSpPr>
            <p:cNvPr id="9" name="Freeform 9"/>
            <p:cNvSpPr/>
            <p:nvPr/>
          </p:nvSpPr>
          <p:spPr>
            <a:xfrm>
              <a:off x="0" y="0"/>
              <a:ext cx="1377994" cy="1543964"/>
            </a:xfrm>
            <a:custGeom>
              <a:avLst/>
              <a:gdLst/>
              <a:ahLst/>
              <a:cxnLst/>
              <a:rect l="l" t="t" r="r" b="b"/>
              <a:pathLst>
                <a:path w="1377994" h="1543964">
                  <a:moveTo>
                    <a:pt x="75465" y="0"/>
                  </a:moveTo>
                  <a:lnTo>
                    <a:pt x="1302530" y="0"/>
                  </a:lnTo>
                  <a:cubicBezTo>
                    <a:pt x="1344208" y="0"/>
                    <a:pt x="1377994" y="33787"/>
                    <a:pt x="1377994" y="75465"/>
                  </a:cubicBezTo>
                  <a:lnTo>
                    <a:pt x="1377994" y="1468499"/>
                  </a:lnTo>
                  <a:cubicBezTo>
                    <a:pt x="1377994" y="1488514"/>
                    <a:pt x="1370044" y="1507709"/>
                    <a:pt x="1355891" y="1521861"/>
                  </a:cubicBezTo>
                  <a:cubicBezTo>
                    <a:pt x="1341739" y="1536013"/>
                    <a:pt x="1322544" y="1543964"/>
                    <a:pt x="1302530" y="1543964"/>
                  </a:cubicBezTo>
                  <a:lnTo>
                    <a:pt x="75465" y="1543964"/>
                  </a:lnTo>
                  <a:cubicBezTo>
                    <a:pt x="33787" y="1543964"/>
                    <a:pt x="0" y="1510177"/>
                    <a:pt x="0" y="1468499"/>
                  </a:cubicBezTo>
                  <a:lnTo>
                    <a:pt x="0" y="75465"/>
                  </a:lnTo>
                  <a:cubicBezTo>
                    <a:pt x="0" y="33787"/>
                    <a:pt x="33787" y="0"/>
                    <a:pt x="75465" y="0"/>
                  </a:cubicBezTo>
                  <a:close/>
                </a:path>
              </a:pathLst>
            </a:custGeom>
            <a:solidFill>
              <a:srgbClr val="718BAB"/>
            </a:solidFill>
          </p:spPr>
        </p:sp>
        <p:sp>
          <p:nvSpPr>
            <p:cNvPr id="10" name="TextBox 10"/>
            <p:cNvSpPr txBox="1"/>
            <p:nvPr/>
          </p:nvSpPr>
          <p:spPr>
            <a:xfrm>
              <a:off x="0" y="-47625"/>
              <a:ext cx="1377994" cy="1591589"/>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3140454" y="2865729"/>
            <a:ext cx="728092" cy="945064"/>
          </a:xfrm>
          <a:custGeom>
            <a:avLst/>
            <a:gdLst/>
            <a:ahLst/>
            <a:cxnLst/>
            <a:rect l="l" t="t" r="r" b="b"/>
            <a:pathLst>
              <a:path w="728092" h="945064">
                <a:moveTo>
                  <a:pt x="0" y="0"/>
                </a:moveTo>
                <a:lnTo>
                  <a:pt x="728092" y="0"/>
                </a:lnTo>
                <a:lnTo>
                  <a:pt x="728092" y="945064"/>
                </a:lnTo>
                <a:lnTo>
                  <a:pt x="0" y="945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9144000" y="2865729"/>
            <a:ext cx="328195" cy="945064"/>
          </a:xfrm>
          <a:custGeom>
            <a:avLst/>
            <a:gdLst/>
            <a:ahLst/>
            <a:cxnLst/>
            <a:rect l="l" t="t" r="r" b="b"/>
            <a:pathLst>
              <a:path w="328195" h="945064">
                <a:moveTo>
                  <a:pt x="0" y="0"/>
                </a:moveTo>
                <a:lnTo>
                  <a:pt x="328195" y="0"/>
                </a:lnTo>
                <a:lnTo>
                  <a:pt x="328195" y="945064"/>
                </a:lnTo>
                <a:lnTo>
                  <a:pt x="0" y="945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166589" y="2865729"/>
            <a:ext cx="597597" cy="945064"/>
          </a:xfrm>
          <a:custGeom>
            <a:avLst/>
            <a:gdLst/>
            <a:ahLst/>
            <a:cxnLst/>
            <a:rect l="l" t="t" r="r" b="b"/>
            <a:pathLst>
              <a:path w="597597" h="945064">
                <a:moveTo>
                  <a:pt x="0" y="0"/>
                </a:moveTo>
                <a:lnTo>
                  <a:pt x="597598" y="0"/>
                </a:lnTo>
                <a:lnTo>
                  <a:pt x="597598" y="945064"/>
                </a:lnTo>
                <a:lnTo>
                  <a:pt x="0" y="9450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340313" y="4381589"/>
            <a:ext cx="4608846" cy="2306956"/>
          </a:xfrm>
          <a:prstGeom prst="rect">
            <a:avLst/>
          </a:prstGeom>
        </p:spPr>
        <p:txBody>
          <a:bodyPr lIns="0" tIns="0" rIns="0" bIns="0" rtlCol="0" anchor="t">
            <a:spAutoFit/>
          </a:bodyPr>
          <a:lstStyle/>
          <a:p>
            <a:pPr algn="ctr">
              <a:lnSpc>
                <a:spcPts val="4619"/>
              </a:lnSpc>
              <a:spcBef>
                <a:spcPct val="0"/>
              </a:spcBef>
            </a:pPr>
            <a:r>
              <a:rPr lang="en-US" sz="3299" b="1">
                <a:solidFill>
                  <a:srgbClr val="FEFEFE"/>
                </a:solidFill>
                <a:latin typeface="Canva Sans Bold"/>
                <a:ea typeface="Canva Sans Bold"/>
                <a:cs typeface="Canva Sans Bold"/>
                <a:sym typeface="Canva Sans Bold"/>
              </a:rPr>
              <a:t>To compare the mutation rates among 15 different species of mitochondrial gene. </a:t>
            </a:r>
          </a:p>
        </p:txBody>
      </p:sp>
      <p:sp>
        <p:nvSpPr>
          <p:cNvPr id="15" name="TextBox 15"/>
          <p:cNvSpPr txBox="1"/>
          <p:nvPr/>
        </p:nvSpPr>
        <p:spPr>
          <a:xfrm>
            <a:off x="6710532" y="372155"/>
            <a:ext cx="4866936" cy="1461939"/>
          </a:xfrm>
          <a:prstGeom prst="rect">
            <a:avLst/>
          </a:prstGeom>
        </p:spPr>
        <p:txBody>
          <a:bodyPr lIns="0" tIns="0" rIns="0" bIns="0" rtlCol="0" anchor="t">
            <a:spAutoFit/>
          </a:bodyPr>
          <a:lstStyle/>
          <a:p>
            <a:pPr algn="ctr">
              <a:lnSpc>
                <a:spcPts val="5664"/>
              </a:lnSpc>
            </a:pPr>
            <a:r>
              <a:rPr lang="en-US" sz="5499" b="1" dirty="0">
                <a:solidFill>
                  <a:srgbClr val="000000"/>
                </a:solidFill>
                <a:latin typeface="Times New Roman Bold"/>
                <a:ea typeface="Times New Roman Bold"/>
                <a:cs typeface="Times New Roman Bold"/>
                <a:sym typeface="Times New Roman Bold"/>
              </a:rPr>
              <a:t>Objective</a:t>
            </a:r>
          </a:p>
          <a:p>
            <a:pPr algn="ctr">
              <a:lnSpc>
                <a:spcPts val="5664"/>
              </a:lnSpc>
            </a:pPr>
            <a:endParaRPr lang="en-US" sz="5499" b="1" dirty="0">
              <a:solidFill>
                <a:srgbClr val="000000"/>
              </a:solidFill>
              <a:latin typeface="Times New Roman Bold"/>
              <a:ea typeface="Times New Roman Bold"/>
              <a:cs typeface="Times New Roman Bold"/>
              <a:sym typeface="Times New Roman Bold"/>
            </a:endParaRP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id="17" name="TextBox 17"/>
          <p:cNvSpPr txBox="1"/>
          <p:nvPr/>
        </p:nvSpPr>
        <p:spPr>
          <a:xfrm>
            <a:off x="13051193" y="4381589"/>
            <a:ext cx="4659941" cy="2306956"/>
          </a:xfrm>
          <a:prstGeom prst="rect">
            <a:avLst/>
          </a:prstGeom>
        </p:spPr>
        <p:txBody>
          <a:bodyPr lIns="0" tIns="0" rIns="0" bIns="0" rtlCol="0" anchor="t">
            <a:spAutoFit/>
          </a:bodyPr>
          <a:lstStyle/>
          <a:p>
            <a:pPr algn="ctr">
              <a:lnSpc>
                <a:spcPts val="4619"/>
              </a:lnSpc>
              <a:spcBef>
                <a:spcPct val="0"/>
              </a:spcBef>
            </a:pPr>
            <a:r>
              <a:rPr lang="en-US" sz="3299" b="1">
                <a:solidFill>
                  <a:srgbClr val="FEFEFE"/>
                </a:solidFill>
                <a:latin typeface="Canva Sans Bold"/>
                <a:ea typeface="Canva Sans Bold"/>
                <a:cs typeface="Canva Sans Bold"/>
                <a:sym typeface="Canva Sans Bold"/>
              </a:rPr>
              <a:t>To identify unstable genes and perform gene editing to enhance stability.</a:t>
            </a:r>
          </a:p>
        </p:txBody>
      </p:sp>
      <p:sp>
        <p:nvSpPr>
          <p:cNvPr id="18" name="TextBox 18"/>
          <p:cNvSpPr txBox="1"/>
          <p:nvPr/>
        </p:nvSpPr>
        <p:spPr>
          <a:xfrm>
            <a:off x="7073240" y="4962614"/>
            <a:ext cx="4584874" cy="1144906"/>
          </a:xfrm>
          <a:prstGeom prst="rect">
            <a:avLst/>
          </a:prstGeom>
        </p:spPr>
        <p:txBody>
          <a:bodyPr lIns="0" tIns="0" rIns="0" bIns="0" rtlCol="0" anchor="t">
            <a:spAutoFit/>
          </a:bodyPr>
          <a:lstStyle/>
          <a:p>
            <a:pPr algn="ctr">
              <a:lnSpc>
                <a:spcPts val="4619"/>
              </a:lnSpc>
              <a:spcBef>
                <a:spcPct val="0"/>
              </a:spcBef>
            </a:pPr>
            <a:r>
              <a:rPr lang="en-US" sz="3299" b="1">
                <a:solidFill>
                  <a:srgbClr val="FEFEFE"/>
                </a:solidFill>
                <a:latin typeface="Canva Sans Bold"/>
                <a:ea typeface="Canva Sans Bold"/>
                <a:cs typeface="Canva Sans Bold"/>
                <a:sym typeface="Canva Sans Bold"/>
              </a:rPr>
              <a:t>Predicting the Gene Stablility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3" name="Freeform 3"/>
          <p:cNvSpPr/>
          <p:nvPr/>
        </p:nvSpPr>
        <p:spPr>
          <a:xfrm>
            <a:off x="1902018" y="0"/>
            <a:ext cx="14483964" cy="10287000"/>
          </a:xfrm>
          <a:custGeom>
            <a:avLst/>
            <a:gdLst/>
            <a:ahLst/>
            <a:cxnLst/>
            <a:rect l="l" t="t" r="r" b="b"/>
            <a:pathLst>
              <a:path w="14483964" h="10287000">
                <a:moveTo>
                  <a:pt x="0" y="0"/>
                </a:moveTo>
                <a:lnTo>
                  <a:pt x="14483964" y="0"/>
                </a:lnTo>
                <a:lnTo>
                  <a:pt x="14483964" y="10287000"/>
                </a:lnTo>
                <a:lnTo>
                  <a:pt x="0" y="10287000"/>
                </a:lnTo>
                <a:lnTo>
                  <a:pt x="0" y="0"/>
                </a:lnTo>
                <a:close/>
              </a:path>
            </a:pathLst>
          </a:custGeom>
          <a:blipFill>
            <a:blip r:embed="rId2"/>
            <a:stretch>
              <a:fillRect l="-14519" t="-3590" r="-9215" b="-529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2325"/>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8" name="TextBox 8"/>
          <p:cNvSpPr txBox="1"/>
          <p:nvPr/>
        </p:nvSpPr>
        <p:spPr>
          <a:xfrm>
            <a:off x="5414236" y="4214620"/>
            <a:ext cx="8301764" cy="1340303"/>
          </a:xfrm>
          <a:prstGeom prst="rect">
            <a:avLst/>
          </a:prstGeom>
        </p:spPr>
        <p:txBody>
          <a:bodyPr wrap="square" lIns="0" tIns="0" rIns="0" bIns="0" rtlCol="0" anchor="t">
            <a:spAutoFit/>
          </a:bodyPr>
          <a:lstStyle/>
          <a:p>
            <a:pPr algn="just">
              <a:lnSpc>
                <a:spcPts val="11358"/>
              </a:lnSpc>
            </a:pPr>
            <a:r>
              <a:rPr lang="en-US" sz="8113" b="1" dirty="0">
                <a:solidFill>
                  <a:srgbClr val="FFFFFF"/>
                </a:solidFill>
                <a:latin typeface="Times New Roman Bold"/>
                <a:ea typeface="Times New Roman Bold"/>
                <a:cs typeface="Times New Roman Bold"/>
                <a:sym typeface="Times New Roman Bold"/>
              </a:rPr>
              <a:t>What did we do?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93034" y="-1992228"/>
            <a:ext cx="26467685" cy="24501307"/>
          </a:xfrm>
          <a:custGeom>
            <a:avLst/>
            <a:gdLst/>
            <a:ahLst/>
            <a:cxnLst/>
            <a:rect l="l" t="t" r="r" b="b"/>
            <a:pathLst>
              <a:path w="26467685" h="24501307">
                <a:moveTo>
                  <a:pt x="0" y="0"/>
                </a:moveTo>
                <a:lnTo>
                  <a:pt x="26467685" y="0"/>
                </a:lnTo>
                <a:lnTo>
                  <a:pt x="26467685" y="24501306"/>
                </a:lnTo>
                <a:lnTo>
                  <a:pt x="0" y="24501306"/>
                </a:lnTo>
                <a:lnTo>
                  <a:pt x="0" y="0"/>
                </a:lnTo>
                <a:close/>
              </a:path>
            </a:pathLst>
          </a:custGeom>
          <a:blipFill>
            <a:blip r:embed="rId2"/>
            <a:stretch>
              <a:fillRect l="-13062" t="-1548" r="-37344"/>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4" name="TextBox 4"/>
          <p:cNvSpPr txBox="1"/>
          <p:nvPr/>
        </p:nvSpPr>
        <p:spPr>
          <a:xfrm>
            <a:off x="9139238" y="4945063"/>
            <a:ext cx="9525" cy="349250"/>
          </a:xfrm>
          <a:prstGeom prst="rect">
            <a:avLst/>
          </a:prstGeom>
        </p:spPr>
        <p:txBody>
          <a:bodyPr lIns="0" tIns="0" rIns="0" bIns="0" rtlCol="0" anchor="t">
            <a:spAutoFit/>
          </a:bodyPr>
          <a:lstStyle/>
          <a:p>
            <a:pPr algn="ctr">
              <a:lnSpc>
                <a:spcPts val="2800"/>
              </a:lnSpc>
              <a:spcBef>
                <a:spcPct val="0"/>
              </a:spcBef>
            </a:pPr>
            <a:endParaRPr/>
          </a:p>
        </p:txBody>
      </p:sp>
      <p:sp>
        <p:nvSpPr>
          <p:cNvPr id="5" name="TextBox 5"/>
          <p:cNvSpPr txBox="1"/>
          <p:nvPr/>
        </p:nvSpPr>
        <p:spPr>
          <a:xfrm>
            <a:off x="19050" y="104009"/>
            <a:ext cx="6622137" cy="2182283"/>
          </a:xfrm>
          <a:prstGeom prst="rect">
            <a:avLst/>
          </a:prstGeom>
        </p:spPr>
        <p:txBody>
          <a:bodyPr lIns="0" tIns="0" rIns="0" bIns="0" rtlCol="0" anchor="t">
            <a:spAutoFit/>
          </a:bodyPr>
          <a:lstStyle/>
          <a:p>
            <a:pPr algn="ctr">
              <a:lnSpc>
                <a:spcPts val="8270"/>
              </a:lnSpc>
            </a:pPr>
            <a:r>
              <a:rPr lang="en-US" sz="5907" b="1">
                <a:solidFill>
                  <a:srgbClr val="023276"/>
                </a:solidFill>
                <a:latin typeface="Times New Roman Bold"/>
                <a:ea typeface="Times New Roman Bold"/>
                <a:cs typeface="Times New Roman Bold"/>
                <a:sym typeface="Times New Roman Bold"/>
              </a:rPr>
              <a:t>Phylogenetic Tree</a:t>
            </a:r>
          </a:p>
          <a:p>
            <a:pPr algn="l">
              <a:lnSpc>
                <a:spcPts val="8412"/>
              </a:lnSpc>
            </a:pPr>
            <a:endParaRPr lang="en-US" sz="5907" b="1">
              <a:solidFill>
                <a:srgbClr val="023276"/>
              </a:solidFill>
              <a:latin typeface="Times New Roman Bold"/>
              <a:ea typeface="Times New Roman Bold"/>
              <a:cs typeface="Times New Roman Bold"/>
              <a:sym typeface="Times New Roma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5860" y="1601029"/>
            <a:ext cx="14897290" cy="8509709"/>
          </a:xfrm>
          <a:custGeom>
            <a:avLst/>
            <a:gdLst/>
            <a:ahLst/>
            <a:cxnLst/>
            <a:rect l="l" t="t" r="r" b="b"/>
            <a:pathLst>
              <a:path w="14897290" h="8509709">
                <a:moveTo>
                  <a:pt x="0" y="0"/>
                </a:moveTo>
                <a:lnTo>
                  <a:pt x="14897290" y="0"/>
                </a:lnTo>
                <a:lnTo>
                  <a:pt x="14897290" y="8509709"/>
                </a:lnTo>
                <a:lnTo>
                  <a:pt x="0" y="8509709"/>
                </a:lnTo>
                <a:lnTo>
                  <a:pt x="0" y="0"/>
                </a:lnTo>
                <a:close/>
              </a:path>
            </a:pathLst>
          </a:custGeom>
          <a:blipFill>
            <a:blip r:embed="rId2"/>
            <a:stretch>
              <a:fillRect l="-14759" t="-8629" r="-15144" b="-649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4" name="TextBox 4"/>
          <p:cNvSpPr txBox="1"/>
          <p:nvPr/>
        </p:nvSpPr>
        <p:spPr>
          <a:xfrm>
            <a:off x="1038225" y="341630"/>
            <a:ext cx="15736763"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Confusion Matrix of Mutation Rate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51750" y="1755817"/>
            <a:ext cx="8984499" cy="7502483"/>
          </a:xfrm>
          <a:custGeom>
            <a:avLst/>
            <a:gdLst/>
            <a:ahLst/>
            <a:cxnLst/>
            <a:rect l="l" t="t" r="r" b="b"/>
            <a:pathLst>
              <a:path w="8984499" h="7502483">
                <a:moveTo>
                  <a:pt x="0" y="0"/>
                </a:moveTo>
                <a:lnTo>
                  <a:pt x="8984500" y="0"/>
                </a:lnTo>
                <a:lnTo>
                  <a:pt x="8984500" y="7502483"/>
                </a:lnTo>
                <a:lnTo>
                  <a:pt x="0" y="7502483"/>
                </a:lnTo>
                <a:lnTo>
                  <a:pt x="0" y="0"/>
                </a:lnTo>
                <a:close/>
              </a:path>
            </a:pathLst>
          </a:custGeom>
          <a:blipFill>
            <a:blip r:embed="rId2"/>
            <a:stretch>
              <a:fillRect l="-4706" t="-1191" r="-4706"/>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4" name="TextBox 4"/>
          <p:cNvSpPr txBox="1"/>
          <p:nvPr/>
        </p:nvSpPr>
        <p:spPr>
          <a:xfrm>
            <a:off x="619128" y="341630"/>
            <a:ext cx="16794135"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Confusion Matrix of Evolutionary Rate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8" name="TextBox 8"/>
          <p:cNvSpPr txBox="1"/>
          <p:nvPr/>
        </p:nvSpPr>
        <p:spPr>
          <a:xfrm>
            <a:off x="6950888" y="3947412"/>
            <a:ext cx="4386223" cy="1982601"/>
          </a:xfrm>
          <a:prstGeom prst="rect">
            <a:avLst/>
          </a:prstGeom>
        </p:spPr>
        <p:txBody>
          <a:bodyPr lIns="0" tIns="0" rIns="0" bIns="0" rtlCol="0" anchor="t">
            <a:spAutoFit/>
          </a:bodyPr>
          <a:lstStyle/>
          <a:p>
            <a:pPr algn="just">
              <a:lnSpc>
                <a:spcPts val="14536"/>
              </a:lnSpc>
            </a:pPr>
            <a:r>
              <a:rPr lang="en-US" sz="10383" b="1">
                <a:solidFill>
                  <a:srgbClr val="FFFFFF"/>
                </a:solidFill>
                <a:latin typeface="Times New Roman Bold"/>
                <a:ea typeface="Times New Roman Bold"/>
                <a:cs typeface="Times New Roman Bold"/>
                <a:sym typeface="Times New Roman Bold"/>
              </a:rPr>
              <a:t>Update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420</Words>
  <Application>Microsoft Office PowerPoint</Application>
  <PresentationFormat>Custom</PresentationFormat>
  <Paragraphs>92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Canva Sans</vt:lpstr>
      <vt:lpstr>Times New Roman Bold</vt:lpstr>
      <vt:lpstr>Canva Sans Bold</vt:lpstr>
      <vt:lpstr>Arial</vt:lpstr>
      <vt:lpstr>Shrikhand</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cp:lastModifiedBy>Reha nair</cp:lastModifiedBy>
  <cp:revision>2</cp:revision>
  <dcterms:created xsi:type="dcterms:W3CDTF">2006-08-16T00:00:00Z</dcterms:created>
  <dcterms:modified xsi:type="dcterms:W3CDTF">2025-04-18T10:37:30Z</dcterms:modified>
  <dc:identifier>DAGhJNNmmI0</dc:identifier>
</cp:coreProperties>
</file>